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8" r:id="rId2"/>
    <p:sldId id="259" r:id="rId3"/>
    <p:sldId id="260" r:id="rId4"/>
    <p:sldId id="261" r:id="rId5"/>
    <p:sldId id="263" r:id="rId6"/>
    <p:sldId id="267" r:id="rId7"/>
    <p:sldId id="268" r:id="rId8"/>
    <p:sldId id="266" r:id="rId9"/>
    <p:sldId id="257" r:id="rId10"/>
    <p:sldId id="264" r:id="rId11"/>
    <p:sldId id="265"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8C5F7D0A-241C-5942-8D9F-8E0B90F70746}">
          <p14:sldIdLst>
            <p14:sldId id="258"/>
            <p14:sldId id="259"/>
            <p14:sldId id="260"/>
            <p14:sldId id="261"/>
            <p14:sldId id="263"/>
            <p14:sldId id="267"/>
            <p14:sldId id="268"/>
            <p14:sldId id="266"/>
            <p14:sldId id="257"/>
            <p14:sldId id="264"/>
            <p14:sldId id="265"/>
            <p14:sldId id="2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1762"/>
    <p:restoredTop sz="86418"/>
  </p:normalViewPr>
  <p:slideViewPr>
    <p:cSldViewPr snapToGrid="0" snapToObjects="1">
      <p:cViewPr varScale="1">
        <p:scale>
          <a:sx n="87" d="100"/>
          <a:sy n="87" d="100"/>
        </p:scale>
        <p:origin x="224" y="73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99" d="100"/>
          <a:sy n="99" d="100"/>
        </p:scale>
        <p:origin x="4272" y="184"/>
      </p:cViewPr>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E17F27-BD32-6644-A195-0563BF41AF86}" type="datetimeFigureOut">
              <a:rPr lang="en-US" smtClean="0"/>
              <a:t>10/6/15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CFA0CF-4D98-3545-9644-4E98DA8F2388}" type="slidenum">
              <a:rPr lang="en-US" smtClean="0"/>
              <a:t>‹#›</a:t>
            </a:fld>
            <a:endParaRPr lang="en-US"/>
          </a:p>
        </p:txBody>
      </p:sp>
    </p:spTree>
    <p:extLst>
      <p:ext uri="{BB962C8B-B14F-4D97-AF65-F5344CB8AC3E}">
        <p14:creationId xmlns:p14="http://schemas.microsoft.com/office/powerpoint/2010/main" val="235332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CFA0CF-4D98-3545-9644-4E98DA8F2388}" type="slidenum">
              <a:rPr lang="en-US" smtClean="0"/>
              <a:t>1</a:t>
            </a:fld>
            <a:endParaRPr lang="en-US"/>
          </a:p>
        </p:txBody>
      </p:sp>
    </p:spTree>
    <p:extLst>
      <p:ext uri="{BB962C8B-B14F-4D97-AF65-F5344CB8AC3E}">
        <p14:creationId xmlns:p14="http://schemas.microsoft.com/office/powerpoint/2010/main" val="8863905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CFA0CF-4D98-3545-9644-4E98DA8F2388}" type="slidenum">
              <a:rPr lang="en-US" smtClean="0"/>
              <a:t>10</a:t>
            </a:fld>
            <a:endParaRPr lang="en-US"/>
          </a:p>
        </p:txBody>
      </p:sp>
    </p:spTree>
    <p:extLst>
      <p:ext uri="{BB962C8B-B14F-4D97-AF65-F5344CB8AC3E}">
        <p14:creationId xmlns:p14="http://schemas.microsoft.com/office/powerpoint/2010/main" val="2113812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make optimal workplace decisions, effective meetings are needed which generate high cognitive performance, employee engagement and trust. Research suggests many meetings fall short of this, resulting in unintended and expensive consequences for both companies and employees. Indeed, an unofficial estimate of the time spent in meetings for GE employees and contractors equates to a human capital cost of approx. $14.1BNper year, not including meeting infrastructure costs</a:t>
            </a:r>
            <a:endParaRPr lang="en-US" dirty="0"/>
          </a:p>
        </p:txBody>
      </p:sp>
      <p:sp>
        <p:nvSpPr>
          <p:cNvPr id="4" name="Slide Number Placeholder 3"/>
          <p:cNvSpPr>
            <a:spLocks noGrp="1"/>
          </p:cNvSpPr>
          <p:nvPr>
            <p:ph type="sldNum" sz="quarter" idx="10"/>
          </p:nvPr>
        </p:nvSpPr>
        <p:spPr/>
        <p:txBody>
          <a:bodyPr/>
          <a:lstStyle/>
          <a:p>
            <a:fld id="{EFCFA0CF-4D98-3545-9644-4E98DA8F2388}" type="slidenum">
              <a:rPr lang="en-US" smtClean="0"/>
              <a:t>11</a:t>
            </a:fld>
            <a:endParaRPr lang="en-US"/>
          </a:p>
        </p:txBody>
      </p:sp>
    </p:spTree>
    <p:extLst>
      <p:ext uri="{BB962C8B-B14F-4D97-AF65-F5344CB8AC3E}">
        <p14:creationId xmlns:p14="http://schemas.microsoft.com/office/powerpoint/2010/main" val="8459762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CFA0CF-4D98-3545-9644-4E98DA8F2388}" type="slidenum">
              <a:rPr lang="en-US" smtClean="0"/>
              <a:t>12</a:t>
            </a:fld>
            <a:endParaRPr lang="en-US"/>
          </a:p>
        </p:txBody>
      </p:sp>
    </p:spTree>
    <p:extLst>
      <p:ext uri="{BB962C8B-B14F-4D97-AF65-F5344CB8AC3E}">
        <p14:creationId xmlns:p14="http://schemas.microsoft.com/office/powerpoint/2010/main" val="1606954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CFA0CF-4D98-3545-9644-4E98DA8F2388}" type="slidenum">
              <a:rPr lang="en-US" smtClean="0"/>
              <a:t>2</a:t>
            </a:fld>
            <a:endParaRPr lang="en-US"/>
          </a:p>
        </p:txBody>
      </p:sp>
    </p:spTree>
    <p:extLst>
      <p:ext uri="{BB962C8B-B14F-4D97-AF65-F5344CB8AC3E}">
        <p14:creationId xmlns:p14="http://schemas.microsoft.com/office/powerpoint/2010/main" val="326896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CFA0CF-4D98-3545-9644-4E98DA8F2388}" type="slidenum">
              <a:rPr lang="en-US" smtClean="0"/>
              <a:t>3</a:t>
            </a:fld>
            <a:endParaRPr lang="en-US"/>
          </a:p>
        </p:txBody>
      </p:sp>
    </p:spTree>
    <p:extLst>
      <p:ext uri="{BB962C8B-B14F-4D97-AF65-F5344CB8AC3E}">
        <p14:creationId xmlns:p14="http://schemas.microsoft.com/office/powerpoint/2010/main" val="1509148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CFA0CF-4D98-3545-9644-4E98DA8F2388}" type="slidenum">
              <a:rPr lang="en-US" smtClean="0"/>
              <a:t>4</a:t>
            </a:fld>
            <a:endParaRPr lang="en-US"/>
          </a:p>
        </p:txBody>
      </p:sp>
    </p:spTree>
    <p:extLst>
      <p:ext uri="{BB962C8B-B14F-4D97-AF65-F5344CB8AC3E}">
        <p14:creationId xmlns:p14="http://schemas.microsoft.com/office/powerpoint/2010/main" val="903573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What would happen if the quality of the attention we received as we were speaking was such that we were not interrupted but instead encouraged to go beyond 20 seconds, think freely and independently, liberated from the need to impress, please, be ‘right’ or say the first thing that came into our heads because we know we are unlikely to get the change to think </a:t>
            </a:r>
            <a:r>
              <a:rPr lang="en-US" dirty="0" err="1" smtClean="0"/>
              <a:t>furher</a:t>
            </a:r>
            <a:r>
              <a:rPr lang="en-US" dirty="0" smtClean="0"/>
              <a:t> than 20 seconds will allow?</a:t>
            </a:r>
          </a:p>
          <a:p>
            <a:pPr marL="0" indent="0">
              <a:buNone/>
            </a:pPr>
            <a:r>
              <a:rPr lang="en-US" dirty="0" smtClean="0"/>
              <a:t>What ideas might be explored, flourish?</a:t>
            </a:r>
          </a:p>
          <a:p>
            <a:pPr marL="0" indent="0">
              <a:buNone/>
            </a:pPr>
            <a:r>
              <a:rPr lang="en-US" dirty="0" smtClean="0"/>
              <a:t>What might that mean for relationships, groups, teams, the Board, the </a:t>
            </a:r>
            <a:r>
              <a:rPr lang="en-US" dirty="0" err="1" smtClean="0"/>
              <a:t>organisation</a:t>
            </a:r>
            <a:r>
              <a:rPr lang="en-US" dirty="0" smtClean="0"/>
              <a:t>, society and the World.</a:t>
            </a:r>
            <a:endParaRPr lang="en-US" dirty="0"/>
          </a:p>
        </p:txBody>
      </p:sp>
      <p:sp>
        <p:nvSpPr>
          <p:cNvPr id="4" name="Slide Number Placeholder 3"/>
          <p:cNvSpPr>
            <a:spLocks noGrp="1"/>
          </p:cNvSpPr>
          <p:nvPr>
            <p:ph type="sldNum" sz="quarter" idx="10"/>
          </p:nvPr>
        </p:nvSpPr>
        <p:spPr/>
        <p:txBody>
          <a:bodyPr/>
          <a:lstStyle/>
          <a:p>
            <a:fld id="{EFCFA0CF-4D98-3545-9644-4E98DA8F2388}" type="slidenum">
              <a:rPr lang="en-US" smtClean="0"/>
              <a:t>5</a:t>
            </a:fld>
            <a:endParaRPr lang="en-US"/>
          </a:p>
        </p:txBody>
      </p:sp>
    </p:spTree>
    <p:extLst>
      <p:ext uri="{BB962C8B-B14F-4D97-AF65-F5344CB8AC3E}">
        <p14:creationId xmlns:p14="http://schemas.microsoft.com/office/powerpoint/2010/main" val="1720151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CFA0CF-4D98-3545-9644-4E98DA8F2388}" type="slidenum">
              <a:rPr lang="en-US" smtClean="0"/>
              <a:t>6</a:t>
            </a:fld>
            <a:endParaRPr lang="en-US"/>
          </a:p>
        </p:txBody>
      </p:sp>
    </p:spTree>
    <p:extLst>
      <p:ext uri="{BB962C8B-B14F-4D97-AF65-F5344CB8AC3E}">
        <p14:creationId xmlns:p14="http://schemas.microsoft.com/office/powerpoint/2010/main" val="1148541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CFA0CF-4D98-3545-9644-4E98DA8F2388}" type="slidenum">
              <a:rPr lang="en-US" smtClean="0"/>
              <a:t>7</a:t>
            </a:fld>
            <a:endParaRPr lang="en-US"/>
          </a:p>
        </p:txBody>
      </p:sp>
    </p:spTree>
    <p:extLst>
      <p:ext uri="{BB962C8B-B14F-4D97-AF65-F5344CB8AC3E}">
        <p14:creationId xmlns:p14="http://schemas.microsoft.com/office/powerpoint/2010/main" val="1959500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 now know that our brains and nervous systems are not insular but are profoundly affected by the brains and nervous systems of those around us through a finely balanced communication loop. Lewis, </a:t>
            </a:r>
            <a:r>
              <a:rPr lang="en-US" sz="1200" kern="1200" dirty="0" err="1" smtClean="0">
                <a:solidFill>
                  <a:schemeClr val="tx1"/>
                </a:solidFill>
                <a:effectLst/>
                <a:latin typeface="+mn-lt"/>
                <a:ea typeface="+mn-ea"/>
                <a:cs typeface="+mn-cs"/>
              </a:rPr>
              <a:t>Amini</a:t>
            </a:r>
            <a:r>
              <a:rPr lang="en-US" sz="1200" kern="1200" dirty="0" smtClean="0">
                <a:solidFill>
                  <a:schemeClr val="tx1"/>
                </a:solidFill>
                <a:effectLst/>
                <a:latin typeface="+mn-lt"/>
                <a:ea typeface="+mn-ea"/>
                <a:cs typeface="+mn-cs"/>
              </a:rPr>
              <a:t> and Lannon</a:t>
            </a:r>
            <a:r>
              <a:rPr lang="en-US" sz="1200" kern="1200" baseline="30000" dirty="0" smtClean="0">
                <a:solidFill>
                  <a:schemeClr val="tx1"/>
                </a:solidFill>
                <a:effectLst/>
                <a:latin typeface="+mn-lt"/>
                <a:ea typeface="+mn-ea"/>
                <a:cs typeface="+mn-cs"/>
              </a:rPr>
              <a:t>7</a:t>
            </a:r>
            <a:r>
              <a:rPr lang="en-US" sz="1200" kern="1200" dirty="0" smtClean="0">
                <a:solidFill>
                  <a:schemeClr val="tx1"/>
                </a:solidFill>
                <a:effectLst/>
                <a:latin typeface="+mn-lt"/>
                <a:ea typeface="+mn-ea"/>
                <a:cs typeface="+mn-cs"/>
              </a:rPr>
              <a:t> coined the term “limbic resonance” for this, whereby the limbic brain of one person is delicately attuned to the internal state of another. “Limbic resonance” is something we achieve when we are resonant with another, reading their emotions, detecting how they are feeling and even sensing what they will do next, as they read ours and hopefully meet our needs too. </a:t>
            </a:r>
          </a:p>
          <a:p>
            <a:r>
              <a:rPr lang="en-US" sz="1200" kern="1200" dirty="0" smtClean="0">
                <a:solidFill>
                  <a:schemeClr val="tx1"/>
                </a:solidFill>
                <a:effectLst/>
                <a:latin typeface="+mn-lt"/>
                <a:ea typeface="+mn-ea"/>
                <a:cs typeface="+mn-cs"/>
              </a:rPr>
              <a:t>The amygdala, the area of the limbic brain associated with memory and the emotions, directs us either to Approach or Avoid according to which emotions are activated.  Fear, anger, disgust, shame and sadness are the avoid emotions driven by the “survive” need, love, trust, joy and excitement are driven by the “thrive” need. </a:t>
            </a:r>
          </a:p>
          <a:p>
            <a:r>
              <a:rPr lang="en-US" sz="1200" kern="1200" dirty="0" smtClean="0">
                <a:solidFill>
                  <a:schemeClr val="tx1"/>
                </a:solidFill>
                <a:effectLst/>
                <a:latin typeface="+mn-lt"/>
                <a:ea typeface="+mn-ea"/>
                <a:cs typeface="+mn-cs"/>
              </a:rPr>
              <a:t>The neuroscience also suggests that when a person is in the presence of the quality of attention generated by the Thinking Environment, ‘approach’ hormones such as serotonin, endorphins and oxytocin bathe the cortex, creating the conditions for quality interactions to take place. </a:t>
            </a:r>
          </a:p>
          <a:p>
            <a:r>
              <a:rPr lang="en-US" sz="1200" kern="1200" dirty="0" smtClean="0">
                <a:solidFill>
                  <a:schemeClr val="tx1"/>
                </a:solidFill>
                <a:effectLst/>
                <a:latin typeface="+mn-lt"/>
                <a:ea typeface="+mn-ea"/>
                <a:cs typeface="+mn-cs"/>
              </a:rPr>
              <a:t>On the other hand, if this seamless attention is shattered by interruption or intervention, ‘avoid’ hormones such as adrenalin and cortisol can begin to bathe the cortex, and thinking can slow down. In effect, when we come in too soon, we can extinguish fresh, even brilliant, independent thinking.</a:t>
            </a:r>
          </a:p>
          <a:p>
            <a:r>
              <a:rPr lang="en-US" sz="1200" kern="1200" dirty="0" smtClean="0">
                <a:solidFill>
                  <a:schemeClr val="tx1"/>
                </a:solidFill>
                <a:effectLst/>
                <a:latin typeface="+mn-lt"/>
                <a:ea typeface="+mn-ea"/>
                <a:cs typeface="+mn-cs"/>
              </a:rPr>
              <a:t>These concepts give us a new perspective on how we might grow the thinking and other capabilities of our leaders by reducing the factors that lead to Avoidance and increasing the factors that lead to Approach. </a:t>
            </a:r>
            <a:endParaRPr lang="en-US" dirty="0"/>
          </a:p>
        </p:txBody>
      </p:sp>
      <p:sp>
        <p:nvSpPr>
          <p:cNvPr id="4" name="Slide Number Placeholder 3"/>
          <p:cNvSpPr>
            <a:spLocks noGrp="1"/>
          </p:cNvSpPr>
          <p:nvPr>
            <p:ph type="sldNum" sz="quarter" idx="10"/>
          </p:nvPr>
        </p:nvSpPr>
        <p:spPr/>
        <p:txBody>
          <a:bodyPr/>
          <a:lstStyle/>
          <a:p>
            <a:fld id="{EFCFA0CF-4D98-3545-9644-4E98DA8F2388}" type="slidenum">
              <a:rPr lang="en-US" smtClean="0"/>
              <a:t>8</a:t>
            </a:fld>
            <a:endParaRPr lang="en-US"/>
          </a:p>
        </p:txBody>
      </p:sp>
    </p:spTree>
    <p:extLst>
      <p:ext uri="{BB962C8B-B14F-4D97-AF65-F5344CB8AC3E}">
        <p14:creationId xmlns:p14="http://schemas.microsoft.com/office/powerpoint/2010/main" val="492247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Exchange Thinking – in classrooms,</a:t>
            </a:r>
            <a:r>
              <a:rPr lang="en-US" baseline="0" dirty="0" smtClean="0"/>
              <a:t> universities, training departments and is endemic in the professions.</a:t>
            </a:r>
          </a:p>
          <a:p>
            <a:r>
              <a:rPr lang="en-US" baseline="0" dirty="0" smtClean="0"/>
              <a:t>It manifests itself in the Hierarchy of Thinking that exists in the Boardroom.</a:t>
            </a:r>
          </a:p>
          <a:p>
            <a:endParaRPr lang="en-US" baseline="0" dirty="0" smtClean="0"/>
          </a:p>
        </p:txBody>
      </p:sp>
      <p:sp>
        <p:nvSpPr>
          <p:cNvPr id="4" name="Slide Number Placeholder 3"/>
          <p:cNvSpPr>
            <a:spLocks noGrp="1"/>
          </p:cNvSpPr>
          <p:nvPr>
            <p:ph type="sldNum" sz="quarter" idx="10"/>
          </p:nvPr>
        </p:nvSpPr>
        <p:spPr/>
        <p:txBody>
          <a:bodyPr/>
          <a:lstStyle/>
          <a:p>
            <a:fld id="{EFCFA0CF-4D98-3545-9644-4E98DA8F2388}" type="slidenum">
              <a:rPr lang="en-US" smtClean="0"/>
              <a:t>9</a:t>
            </a:fld>
            <a:endParaRPr lang="en-US"/>
          </a:p>
        </p:txBody>
      </p:sp>
      <p:sp>
        <p:nvSpPr>
          <p:cNvPr id="5" name="TextBox 4"/>
          <p:cNvSpPr txBox="1"/>
          <p:nvPr/>
        </p:nvSpPr>
        <p:spPr>
          <a:xfrm>
            <a:off x="685800" y="5009882"/>
            <a:ext cx="5331854" cy="3970318"/>
          </a:xfrm>
          <a:prstGeom prst="rect">
            <a:avLst/>
          </a:prstGeom>
          <a:noFill/>
        </p:spPr>
        <p:txBody>
          <a:bodyPr wrap="square" rtlCol="0">
            <a:spAutoFit/>
          </a:bodyPr>
          <a:lstStyle/>
          <a:p>
            <a:pPr lvl="0"/>
            <a:r>
              <a:rPr lang="en-US" sz="1200" dirty="0" err="1"/>
              <a:t>Characterised</a:t>
            </a:r>
            <a:r>
              <a:rPr lang="en-US" sz="1200" dirty="0"/>
              <a:t> by the known, the complete, the transferable, solid. </a:t>
            </a:r>
          </a:p>
          <a:p>
            <a:pPr lvl="0"/>
            <a:r>
              <a:rPr lang="en-US" sz="1200" dirty="0"/>
              <a:t>This world is large and heavily populated, popular, rewarded, and standard in the </a:t>
            </a:r>
            <a:r>
              <a:rPr lang="en-US" sz="1200" dirty="0" smtClean="0"/>
              <a:t>world.  It </a:t>
            </a:r>
            <a:r>
              <a:rPr lang="en-US" sz="1200" dirty="0"/>
              <a:t>goes back and forth and can be labelled conversation, debate, advising, consultation, education, and brainstorming.</a:t>
            </a:r>
          </a:p>
          <a:p>
            <a:r>
              <a:rPr lang="en-US" sz="1200" dirty="0"/>
              <a:t> </a:t>
            </a:r>
          </a:p>
          <a:p>
            <a:pPr lvl="0"/>
            <a:r>
              <a:rPr lang="en-US" sz="1200" dirty="0"/>
              <a:t>At worst it includes interruption, tailgating, distraction, rush and listening to reply/ impress/ correct/ clarify, confirm/ complete.</a:t>
            </a:r>
          </a:p>
          <a:p>
            <a:r>
              <a:rPr lang="en-US" sz="1200" dirty="0"/>
              <a:t> </a:t>
            </a:r>
            <a:r>
              <a:rPr lang="en-US" sz="1200" dirty="0" smtClean="0"/>
              <a:t>This </a:t>
            </a:r>
            <a:r>
              <a:rPr lang="en-US" sz="1200" dirty="0"/>
              <a:t>world also produces adrenaline. It can be creative, exciting, dull or damaging and is how most interactions take place between people every day</a:t>
            </a:r>
            <a:r>
              <a:rPr lang="en-US" sz="1200" dirty="0" smtClean="0"/>
              <a:t>.</a:t>
            </a:r>
          </a:p>
          <a:p>
            <a:r>
              <a:rPr lang="en-US" sz="1200" b="1" dirty="0"/>
              <a:t>Independent Thinking  </a:t>
            </a:r>
            <a:endParaRPr lang="en-US" sz="1200" dirty="0"/>
          </a:p>
          <a:p>
            <a:r>
              <a:rPr lang="en-US" sz="1200" dirty="0"/>
              <a:t> </a:t>
            </a:r>
            <a:r>
              <a:rPr lang="en-US" sz="1200" dirty="0" smtClean="0"/>
              <a:t>Is </a:t>
            </a:r>
            <a:r>
              <a:rPr lang="en-US" sz="1200" dirty="0"/>
              <a:t>where one person's fresh thinking is activated by the listener's profound interest in where the 'thinker' will go next. </a:t>
            </a:r>
          </a:p>
          <a:p>
            <a:r>
              <a:rPr lang="en-US" sz="1200" dirty="0"/>
              <a:t> </a:t>
            </a:r>
          </a:p>
          <a:p>
            <a:pPr lvl="0"/>
            <a:r>
              <a:rPr lang="en-US" sz="1200" dirty="0"/>
              <a:t>Fully independent thinking is a world of the new, the unfinished, the unknown and unknowable, the fresh, the leap, the loose.</a:t>
            </a:r>
          </a:p>
          <a:p>
            <a:r>
              <a:rPr lang="en-US" sz="1200" dirty="0"/>
              <a:t> </a:t>
            </a:r>
          </a:p>
          <a:p>
            <a:pPr lvl="0"/>
            <a:r>
              <a:rPr lang="en-US" sz="1200" dirty="0"/>
              <a:t>It requires people to engage in exchange of ideas with keen awareness of equality of turn, with a generative quality of attention, with agreement of no interruption and the application of Ten Components (see later) that together create a Thinking Environment.</a:t>
            </a:r>
          </a:p>
          <a:p>
            <a:pPr lvl="0"/>
            <a:endParaRPr lang="en-US" sz="1200" dirty="0"/>
          </a:p>
        </p:txBody>
      </p:sp>
    </p:spTree>
    <p:extLst>
      <p:ext uri="{BB962C8B-B14F-4D97-AF65-F5344CB8AC3E}">
        <p14:creationId xmlns:p14="http://schemas.microsoft.com/office/powerpoint/2010/main" val="1508991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53FA03B6-FD89-5A40-A537-F5A3868A4A38}" type="datetimeFigureOut">
              <a:rPr lang="en-US" smtClean="0"/>
              <a:t>10/6/15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78DD9-C197-DB4D-8D50-26E1E9EF0B5D}" type="slidenum">
              <a:rPr lang="en-US" smtClean="0"/>
              <a:t>‹#›</a:t>
            </a:fld>
            <a:endParaRPr lang="en-US"/>
          </a:p>
        </p:txBody>
      </p:sp>
    </p:spTree>
    <p:extLst>
      <p:ext uri="{BB962C8B-B14F-4D97-AF65-F5344CB8AC3E}">
        <p14:creationId xmlns:p14="http://schemas.microsoft.com/office/powerpoint/2010/main" val="424238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3FA03B6-FD89-5A40-A537-F5A3868A4A38}" type="datetimeFigureOut">
              <a:rPr lang="en-US" smtClean="0"/>
              <a:t>10/6/15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78DD9-C197-DB4D-8D50-26E1E9EF0B5D}" type="slidenum">
              <a:rPr lang="en-US" smtClean="0"/>
              <a:t>‹#›</a:t>
            </a:fld>
            <a:endParaRPr lang="en-US"/>
          </a:p>
        </p:txBody>
      </p:sp>
    </p:spTree>
    <p:extLst>
      <p:ext uri="{BB962C8B-B14F-4D97-AF65-F5344CB8AC3E}">
        <p14:creationId xmlns:p14="http://schemas.microsoft.com/office/powerpoint/2010/main" val="1896306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3FA03B6-FD89-5A40-A537-F5A3868A4A38}" type="datetimeFigureOut">
              <a:rPr lang="en-US" smtClean="0"/>
              <a:t>10/6/15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78DD9-C197-DB4D-8D50-26E1E9EF0B5D}" type="slidenum">
              <a:rPr lang="en-US" smtClean="0"/>
              <a:t>‹#›</a:t>
            </a:fld>
            <a:endParaRPr lang="en-US"/>
          </a:p>
        </p:txBody>
      </p:sp>
    </p:spTree>
    <p:extLst>
      <p:ext uri="{BB962C8B-B14F-4D97-AF65-F5344CB8AC3E}">
        <p14:creationId xmlns:p14="http://schemas.microsoft.com/office/powerpoint/2010/main" val="1343606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3FA03B6-FD89-5A40-A537-F5A3868A4A38}" type="datetimeFigureOut">
              <a:rPr lang="en-US" smtClean="0"/>
              <a:t>10/6/15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78DD9-C197-DB4D-8D50-26E1E9EF0B5D}" type="slidenum">
              <a:rPr lang="en-US" smtClean="0"/>
              <a:t>‹#›</a:t>
            </a:fld>
            <a:endParaRPr lang="en-US"/>
          </a:p>
        </p:txBody>
      </p:sp>
    </p:spTree>
    <p:extLst>
      <p:ext uri="{BB962C8B-B14F-4D97-AF65-F5344CB8AC3E}">
        <p14:creationId xmlns:p14="http://schemas.microsoft.com/office/powerpoint/2010/main" val="711645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53FA03B6-FD89-5A40-A537-F5A3868A4A38}" type="datetimeFigureOut">
              <a:rPr lang="en-US" smtClean="0"/>
              <a:t>10/6/15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78DD9-C197-DB4D-8D50-26E1E9EF0B5D}" type="slidenum">
              <a:rPr lang="en-US" smtClean="0"/>
              <a:t>‹#›</a:t>
            </a:fld>
            <a:endParaRPr lang="en-US"/>
          </a:p>
        </p:txBody>
      </p:sp>
    </p:spTree>
    <p:extLst>
      <p:ext uri="{BB962C8B-B14F-4D97-AF65-F5344CB8AC3E}">
        <p14:creationId xmlns:p14="http://schemas.microsoft.com/office/powerpoint/2010/main" val="2006811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53FA03B6-FD89-5A40-A537-F5A3868A4A38}" type="datetimeFigureOut">
              <a:rPr lang="en-US" smtClean="0"/>
              <a:t>10/6/15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278DD9-C197-DB4D-8D50-26E1E9EF0B5D}" type="slidenum">
              <a:rPr lang="en-US" smtClean="0"/>
              <a:t>‹#›</a:t>
            </a:fld>
            <a:endParaRPr lang="en-US"/>
          </a:p>
        </p:txBody>
      </p:sp>
    </p:spTree>
    <p:extLst>
      <p:ext uri="{BB962C8B-B14F-4D97-AF65-F5344CB8AC3E}">
        <p14:creationId xmlns:p14="http://schemas.microsoft.com/office/powerpoint/2010/main" val="1253207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53FA03B6-FD89-5A40-A537-F5A3868A4A38}" type="datetimeFigureOut">
              <a:rPr lang="en-US" smtClean="0"/>
              <a:t>10/6/15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278DD9-C197-DB4D-8D50-26E1E9EF0B5D}" type="slidenum">
              <a:rPr lang="en-US" smtClean="0"/>
              <a:t>‹#›</a:t>
            </a:fld>
            <a:endParaRPr lang="en-US"/>
          </a:p>
        </p:txBody>
      </p:sp>
    </p:spTree>
    <p:extLst>
      <p:ext uri="{BB962C8B-B14F-4D97-AF65-F5344CB8AC3E}">
        <p14:creationId xmlns:p14="http://schemas.microsoft.com/office/powerpoint/2010/main" val="570073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53FA03B6-FD89-5A40-A537-F5A3868A4A38}" type="datetimeFigureOut">
              <a:rPr lang="en-US" smtClean="0"/>
              <a:t>10/6/15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278DD9-C197-DB4D-8D50-26E1E9EF0B5D}" type="slidenum">
              <a:rPr lang="en-US" smtClean="0"/>
              <a:t>‹#›</a:t>
            </a:fld>
            <a:endParaRPr lang="en-US"/>
          </a:p>
        </p:txBody>
      </p:sp>
    </p:spTree>
    <p:extLst>
      <p:ext uri="{BB962C8B-B14F-4D97-AF65-F5344CB8AC3E}">
        <p14:creationId xmlns:p14="http://schemas.microsoft.com/office/powerpoint/2010/main" val="1414647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FA03B6-FD89-5A40-A537-F5A3868A4A38}" type="datetimeFigureOut">
              <a:rPr lang="en-US" smtClean="0"/>
              <a:t>10/6/15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278DD9-C197-DB4D-8D50-26E1E9EF0B5D}" type="slidenum">
              <a:rPr lang="en-US" smtClean="0"/>
              <a:t>‹#›</a:t>
            </a:fld>
            <a:endParaRPr lang="en-US"/>
          </a:p>
        </p:txBody>
      </p:sp>
    </p:spTree>
    <p:extLst>
      <p:ext uri="{BB962C8B-B14F-4D97-AF65-F5344CB8AC3E}">
        <p14:creationId xmlns:p14="http://schemas.microsoft.com/office/powerpoint/2010/main" val="1635905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3FA03B6-FD89-5A40-A537-F5A3868A4A38}" type="datetimeFigureOut">
              <a:rPr lang="en-US" smtClean="0"/>
              <a:t>10/6/15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278DD9-C197-DB4D-8D50-26E1E9EF0B5D}" type="slidenum">
              <a:rPr lang="en-US" smtClean="0"/>
              <a:t>‹#›</a:t>
            </a:fld>
            <a:endParaRPr lang="en-US"/>
          </a:p>
        </p:txBody>
      </p:sp>
    </p:spTree>
    <p:extLst>
      <p:ext uri="{BB962C8B-B14F-4D97-AF65-F5344CB8AC3E}">
        <p14:creationId xmlns:p14="http://schemas.microsoft.com/office/powerpoint/2010/main" val="1046741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3FA03B6-FD89-5A40-A537-F5A3868A4A38}" type="datetimeFigureOut">
              <a:rPr lang="en-US" smtClean="0"/>
              <a:t>10/6/15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278DD9-C197-DB4D-8D50-26E1E9EF0B5D}" type="slidenum">
              <a:rPr lang="en-US" smtClean="0"/>
              <a:t>‹#›</a:t>
            </a:fld>
            <a:endParaRPr lang="en-US"/>
          </a:p>
        </p:txBody>
      </p:sp>
    </p:spTree>
    <p:extLst>
      <p:ext uri="{BB962C8B-B14F-4D97-AF65-F5344CB8AC3E}">
        <p14:creationId xmlns:p14="http://schemas.microsoft.com/office/powerpoint/2010/main" val="3377392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FA03B6-FD89-5A40-A537-F5A3868A4A38}" type="datetimeFigureOut">
              <a:rPr lang="en-US" smtClean="0"/>
              <a:t>10/6/15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278DD9-C197-DB4D-8D50-26E1E9EF0B5D}" type="slidenum">
              <a:rPr lang="en-US" smtClean="0"/>
              <a:t>‹#›</a:t>
            </a:fld>
            <a:endParaRPr lang="en-US"/>
          </a:p>
        </p:txBody>
      </p:sp>
    </p:spTree>
    <p:extLst>
      <p:ext uri="{BB962C8B-B14F-4D97-AF65-F5344CB8AC3E}">
        <p14:creationId xmlns:p14="http://schemas.microsoft.com/office/powerpoint/2010/main" val="1957747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Time to Think &amp; the Thinking Environment</a:t>
            </a:r>
            <a:endParaRPr lang="en-US" dirty="0"/>
          </a:p>
        </p:txBody>
      </p:sp>
      <p:sp>
        <p:nvSpPr>
          <p:cNvPr id="3" name="Content Placeholder 2"/>
          <p:cNvSpPr>
            <a:spLocks noGrp="1"/>
          </p:cNvSpPr>
          <p:nvPr>
            <p:ph idx="1"/>
          </p:nvPr>
        </p:nvSpPr>
        <p:spPr/>
        <p:txBody>
          <a:bodyPr/>
          <a:lstStyle/>
          <a:p>
            <a:pPr marL="0" indent="0">
              <a:buNone/>
            </a:pPr>
            <a:r>
              <a:rPr lang="en-US" dirty="0" smtClean="0"/>
              <a:t>“How good boards become great boards depends critically on the quality of their conversations… Action at board level is essentially thinking and conversation is thinking out loud at the highest level of the enterprise” </a:t>
            </a:r>
          </a:p>
          <a:p>
            <a:pPr marL="0" indent="0">
              <a:buNone/>
            </a:pPr>
            <a:r>
              <a:rPr lang="en-US" dirty="0"/>
              <a:t>	</a:t>
            </a:r>
            <a:r>
              <a:rPr lang="en-US" dirty="0" smtClean="0"/>
              <a:t>				The Good Governance Forum, 2012</a:t>
            </a:r>
          </a:p>
          <a:p>
            <a:endParaRPr lang="en-US" dirty="0" smtClean="0"/>
          </a:p>
          <a:p>
            <a:pPr marL="0" indent="0">
              <a:buNone/>
            </a:pPr>
            <a:r>
              <a:rPr lang="en-US" dirty="0" smtClean="0"/>
              <a:t>Here in the 21st Century, thinking for yourself is still a radical act.</a:t>
            </a:r>
            <a:endParaRPr lang="en-US" dirty="0"/>
          </a:p>
        </p:txBody>
      </p:sp>
    </p:spTree>
    <p:extLst>
      <p:ext uri="{BB962C8B-B14F-4D97-AF65-F5344CB8AC3E}">
        <p14:creationId xmlns:p14="http://schemas.microsoft.com/office/powerpoint/2010/main" val="8857996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Thinking Environment</a:t>
            </a:r>
            <a:endParaRPr lang="en-US" dirty="0"/>
          </a:p>
        </p:txBody>
      </p:sp>
      <p:sp>
        <p:nvSpPr>
          <p:cNvPr id="3" name="Content Placeholder 2"/>
          <p:cNvSpPr>
            <a:spLocks noGrp="1"/>
          </p:cNvSpPr>
          <p:nvPr>
            <p:ph idx="1"/>
          </p:nvPr>
        </p:nvSpPr>
        <p:spPr/>
        <p:txBody>
          <a:bodyPr>
            <a:normAutofit/>
          </a:bodyPr>
          <a:lstStyle/>
          <a:p>
            <a:pPr lvl="0"/>
            <a:r>
              <a:rPr lang="en-US" sz="1800" dirty="0"/>
              <a:t>A surfacing of better ideas, resolution of issues and greater structure and </a:t>
            </a:r>
            <a:r>
              <a:rPr lang="en-US" sz="1800" dirty="0" err="1"/>
              <a:t>rigour</a:t>
            </a:r>
            <a:r>
              <a:rPr lang="en-US" sz="1800" dirty="0"/>
              <a:t> including better preparation. </a:t>
            </a:r>
          </a:p>
          <a:p>
            <a:endParaRPr lang="en-US" sz="1800" dirty="0"/>
          </a:p>
          <a:p>
            <a:pPr lvl="0"/>
            <a:r>
              <a:rPr lang="en-US" sz="1800" dirty="0"/>
              <a:t>An environment where people can and do think independently for themselves regardless of hierarchy and power differentials.  </a:t>
            </a:r>
          </a:p>
          <a:p>
            <a:endParaRPr lang="en-US" sz="1800" dirty="0"/>
          </a:p>
          <a:p>
            <a:pPr lvl="0"/>
            <a:r>
              <a:rPr lang="en-US" sz="1800" dirty="0"/>
              <a:t>A more trusting and less competitive environment.</a:t>
            </a:r>
          </a:p>
          <a:p>
            <a:endParaRPr lang="en-US" sz="1800" dirty="0"/>
          </a:p>
          <a:p>
            <a:pPr lvl="0"/>
            <a:r>
              <a:rPr lang="en-US" sz="1800" dirty="0"/>
              <a:t>Meetings that are more mindful, improve team performance and even well-being. </a:t>
            </a:r>
          </a:p>
          <a:p>
            <a:endParaRPr lang="en-US" dirty="0"/>
          </a:p>
        </p:txBody>
      </p:sp>
    </p:spTree>
    <p:extLst>
      <p:ext uri="{BB962C8B-B14F-4D97-AF65-F5344CB8AC3E}">
        <p14:creationId xmlns:p14="http://schemas.microsoft.com/office/powerpoint/2010/main" val="705925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spent in meetings</a:t>
            </a:r>
            <a:endParaRPr lang="en-US" dirty="0"/>
          </a:p>
        </p:txBody>
      </p:sp>
      <p:sp>
        <p:nvSpPr>
          <p:cNvPr id="3" name="Content Placeholder 2"/>
          <p:cNvSpPr>
            <a:spLocks noGrp="1"/>
          </p:cNvSpPr>
          <p:nvPr>
            <p:ph idx="1"/>
          </p:nvPr>
        </p:nvSpPr>
        <p:spPr>
          <a:xfrm>
            <a:off x="4350775" y="2212258"/>
            <a:ext cx="6636774" cy="3996813"/>
          </a:xfrm>
        </p:spPr>
        <p:txBody>
          <a:bodyPr>
            <a:normAutofit/>
          </a:bodyPr>
          <a:lstStyle/>
          <a:p>
            <a:pPr marL="0" indent="0">
              <a:buNone/>
            </a:pPr>
            <a:r>
              <a:rPr lang="en-US" sz="2100" dirty="0"/>
              <a:t> </a:t>
            </a:r>
          </a:p>
          <a:p>
            <a:pPr marL="0" indent="0">
              <a:buNone/>
            </a:pPr>
            <a:endParaRPr lang="en-US" sz="2100" dirty="0" smtClean="0"/>
          </a:p>
          <a:p>
            <a:pPr marL="0" indent="0">
              <a:buNone/>
            </a:pPr>
            <a:r>
              <a:rPr lang="en-US" sz="2100" dirty="0" smtClean="0"/>
              <a:t>Human capital cost of approximately $14.1bn per year not including meeting infrastructure costs.</a:t>
            </a:r>
            <a:endParaRPr lang="en-US" sz="21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8322" y="2049181"/>
            <a:ext cx="2857500" cy="2857500"/>
          </a:xfrm>
          <a:prstGeom prst="rect">
            <a:avLst/>
          </a:prstGeom>
        </p:spPr>
      </p:pic>
    </p:spTree>
    <p:extLst>
      <p:ext uri="{BB962C8B-B14F-4D97-AF65-F5344CB8AC3E}">
        <p14:creationId xmlns:p14="http://schemas.microsoft.com/office/powerpoint/2010/main" val="1018664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Thinking Pairs</a:t>
            </a:r>
            <a:endParaRPr lang="en-US" dirty="0"/>
          </a:p>
        </p:txBody>
      </p:sp>
      <p:sp>
        <p:nvSpPr>
          <p:cNvPr id="3" name="Content Placeholder 2"/>
          <p:cNvSpPr>
            <a:spLocks noGrp="1"/>
          </p:cNvSpPr>
          <p:nvPr>
            <p:ph idx="1"/>
          </p:nvPr>
        </p:nvSpPr>
        <p:spPr/>
        <p:txBody>
          <a:bodyPr/>
          <a:lstStyle/>
          <a:p>
            <a:pPr marL="0" indent="0" algn="ctr">
              <a:buNone/>
            </a:pPr>
            <a:r>
              <a:rPr lang="en-US" b="1" dirty="0" smtClean="0"/>
              <a:t>If we knew we could conduct better</a:t>
            </a:r>
          </a:p>
          <a:p>
            <a:pPr marL="0" indent="0" algn="ctr">
              <a:buNone/>
            </a:pPr>
            <a:r>
              <a:rPr lang="en-US" b="1" dirty="0"/>
              <a:t>m</a:t>
            </a:r>
            <a:r>
              <a:rPr lang="en-US" b="1" dirty="0" smtClean="0"/>
              <a:t>ore productive meetings, </a:t>
            </a:r>
          </a:p>
          <a:p>
            <a:pPr marL="0" indent="0" algn="ctr">
              <a:buNone/>
            </a:pPr>
            <a:r>
              <a:rPr lang="en-US" b="1" dirty="0" smtClean="0"/>
              <a:t>what would change</a:t>
            </a:r>
          </a:p>
          <a:p>
            <a:pPr marL="0" indent="0" algn="ctr">
              <a:buNone/>
            </a:pPr>
            <a:r>
              <a:rPr lang="en-US" b="1" dirty="0" smtClean="0"/>
              <a:t>For us?</a:t>
            </a:r>
          </a:p>
          <a:p>
            <a:pPr marL="0" indent="0" algn="ctr">
              <a:buNone/>
            </a:pPr>
            <a:endParaRPr lang="en-US" dirty="0"/>
          </a:p>
          <a:p>
            <a:pPr marL="0" indent="0" algn="ctr">
              <a:buNone/>
            </a:pPr>
            <a:r>
              <a:rPr lang="en-US" dirty="0" smtClean="0"/>
              <a:t>What more do you think</a:t>
            </a:r>
          </a:p>
          <a:p>
            <a:pPr marL="0" indent="0" algn="ctr">
              <a:buNone/>
            </a:pPr>
            <a:r>
              <a:rPr lang="en-US" dirty="0" smtClean="0"/>
              <a:t>Or feel</a:t>
            </a:r>
          </a:p>
          <a:p>
            <a:pPr marL="0" indent="0" algn="ctr">
              <a:buNone/>
            </a:pPr>
            <a:r>
              <a:rPr lang="en-US" dirty="0" smtClean="0"/>
              <a:t>Or want to say?</a:t>
            </a:r>
            <a:endParaRPr lang="en-US" dirty="0"/>
          </a:p>
        </p:txBody>
      </p:sp>
    </p:spTree>
    <p:extLst>
      <p:ext uri="{BB962C8B-B14F-4D97-AF65-F5344CB8AC3E}">
        <p14:creationId xmlns:p14="http://schemas.microsoft.com/office/powerpoint/2010/main" val="780814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17879" y="1752600"/>
            <a:ext cx="4303844" cy="2697480"/>
          </a:xfrm>
        </p:spPr>
      </p:pic>
      <p:sp>
        <p:nvSpPr>
          <p:cNvPr id="7" name="TextBox 6"/>
          <p:cNvSpPr txBox="1"/>
          <p:nvPr/>
        </p:nvSpPr>
        <p:spPr>
          <a:xfrm>
            <a:off x="5486400" y="1752600"/>
            <a:ext cx="5364480" cy="3785652"/>
          </a:xfrm>
          <a:prstGeom prst="rect">
            <a:avLst/>
          </a:prstGeom>
          <a:noFill/>
        </p:spPr>
        <p:txBody>
          <a:bodyPr wrap="square" rtlCol="0">
            <a:spAutoFit/>
          </a:bodyPr>
          <a:lstStyle/>
          <a:p>
            <a:r>
              <a:rPr lang="en-US" sz="2400" dirty="0" smtClean="0"/>
              <a:t>To say he was surrounded with a cult of personality would be an understatement. He was the textbook example of the command and control CEO. …Those closest to him slaved like courtiers to a medieval monarch…. Insulating him from trouble…. From almost anything he might not want to hear</a:t>
            </a:r>
          </a:p>
          <a:p>
            <a:endParaRPr lang="en-US" sz="2400" dirty="0"/>
          </a:p>
          <a:p>
            <a:pPr algn="r"/>
            <a:r>
              <a:rPr lang="en-US" sz="2400" dirty="0" smtClean="0"/>
              <a:t>Sunday Times, 14 December 2008</a:t>
            </a:r>
            <a:endParaRPr lang="en-US" sz="2400" dirty="0"/>
          </a:p>
        </p:txBody>
      </p:sp>
      <p:sp>
        <p:nvSpPr>
          <p:cNvPr id="8" name="TextBox 7"/>
          <p:cNvSpPr txBox="1"/>
          <p:nvPr/>
        </p:nvSpPr>
        <p:spPr>
          <a:xfrm>
            <a:off x="1066800" y="4892040"/>
            <a:ext cx="3193631" cy="369332"/>
          </a:xfrm>
          <a:prstGeom prst="rect">
            <a:avLst/>
          </a:prstGeom>
          <a:noFill/>
        </p:spPr>
        <p:txBody>
          <a:bodyPr wrap="none" rtlCol="0">
            <a:spAutoFit/>
          </a:bodyPr>
          <a:lstStyle/>
          <a:p>
            <a:r>
              <a:rPr lang="en-US" dirty="0" smtClean="0"/>
              <a:t>Dick </a:t>
            </a:r>
            <a:r>
              <a:rPr lang="en-US" dirty="0" err="1" smtClean="0"/>
              <a:t>Fuld</a:t>
            </a:r>
            <a:r>
              <a:rPr lang="en-US" dirty="0" smtClean="0"/>
              <a:t>, CEO Lehman Brothers</a:t>
            </a:r>
            <a:endParaRPr lang="en-US" dirty="0"/>
          </a:p>
        </p:txBody>
      </p:sp>
    </p:spTree>
    <p:extLst>
      <p:ext uri="{BB962C8B-B14F-4D97-AF65-F5344CB8AC3E}">
        <p14:creationId xmlns:p14="http://schemas.microsoft.com/office/powerpoint/2010/main" val="5284338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42670" y="2305844"/>
            <a:ext cx="3492500" cy="2324100"/>
          </a:xfrm>
        </p:spPr>
      </p:pic>
      <p:sp>
        <p:nvSpPr>
          <p:cNvPr id="5" name="TextBox 4"/>
          <p:cNvSpPr txBox="1"/>
          <p:nvPr/>
        </p:nvSpPr>
        <p:spPr>
          <a:xfrm>
            <a:off x="4907280" y="2305844"/>
            <a:ext cx="6492240" cy="3416320"/>
          </a:xfrm>
          <a:prstGeom prst="rect">
            <a:avLst/>
          </a:prstGeom>
          <a:noFill/>
        </p:spPr>
        <p:txBody>
          <a:bodyPr wrap="square" rtlCol="0">
            <a:spAutoFit/>
          </a:bodyPr>
          <a:lstStyle/>
          <a:p>
            <a:r>
              <a:rPr lang="en-US" sz="2400" dirty="0" smtClean="0"/>
              <a:t>Goodwin exercised control through a daily 9:30am meeting where he would quiz managers about their competence. One morning he reduced a senior executive to tears. </a:t>
            </a:r>
            <a:r>
              <a:rPr lang="en-US" sz="2400" i="1" dirty="0" smtClean="0"/>
              <a:t>It wasn’t a positive or healthy atmosphere … you have to wonder about the decisions people make in that environment.</a:t>
            </a:r>
          </a:p>
          <a:p>
            <a:endParaRPr lang="en-US" sz="2400" i="1" dirty="0"/>
          </a:p>
          <a:p>
            <a:pPr algn="r"/>
            <a:r>
              <a:rPr lang="en-US" sz="2400" dirty="0" smtClean="0"/>
              <a:t>FT, 25 February 2009</a:t>
            </a:r>
          </a:p>
          <a:p>
            <a:endParaRPr lang="en-US" sz="2400" dirty="0"/>
          </a:p>
        </p:txBody>
      </p:sp>
      <p:sp>
        <p:nvSpPr>
          <p:cNvPr id="6" name="TextBox 5"/>
          <p:cNvSpPr txBox="1"/>
          <p:nvPr/>
        </p:nvSpPr>
        <p:spPr>
          <a:xfrm>
            <a:off x="2225040" y="5105400"/>
            <a:ext cx="1508939" cy="369332"/>
          </a:xfrm>
          <a:prstGeom prst="rect">
            <a:avLst/>
          </a:prstGeom>
          <a:noFill/>
        </p:spPr>
        <p:txBody>
          <a:bodyPr wrap="none" rtlCol="0">
            <a:spAutoFit/>
          </a:bodyPr>
          <a:lstStyle/>
          <a:p>
            <a:r>
              <a:rPr lang="en-US" dirty="0" smtClean="0"/>
              <a:t>Fred Goodwin</a:t>
            </a:r>
            <a:endParaRPr lang="en-US" dirty="0"/>
          </a:p>
        </p:txBody>
      </p:sp>
    </p:spTree>
    <p:extLst>
      <p:ext uri="{BB962C8B-B14F-4D97-AF65-F5344CB8AC3E}">
        <p14:creationId xmlns:p14="http://schemas.microsoft.com/office/powerpoint/2010/main" val="1101533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lnSpc>
                <a:spcPct val="150000"/>
              </a:lnSpc>
            </a:pPr>
            <a:r>
              <a:rPr lang="en-US" dirty="0" err="1" smtClean="0"/>
              <a:t>Airmic</a:t>
            </a:r>
            <a:r>
              <a:rPr lang="en-US" dirty="0" smtClean="0"/>
              <a:t> Study – Roads to Ruin</a:t>
            </a:r>
            <a:endParaRPr lang="en-US" dirty="0"/>
          </a:p>
        </p:txBody>
      </p:sp>
      <p:sp>
        <p:nvSpPr>
          <p:cNvPr id="3" name="Content Placeholder 2"/>
          <p:cNvSpPr>
            <a:spLocks noGrp="1"/>
          </p:cNvSpPr>
          <p:nvPr>
            <p:ph idx="1"/>
          </p:nvPr>
        </p:nvSpPr>
        <p:spPr/>
        <p:txBody>
          <a:bodyPr>
            <a:normAutofit lnSpcReduction="10000"/>
          </a:bodyPr>
          <a:lstStyle/>
          <a:p>
            <a:pPr>
              <a:lnSpc>
                <a:spcPct val="150000"/>
              </a:lnSpc>
            </a:pPr>
            <a:r>
              <a:rPr lang="en-US" dirty="0" smtClean="0"/>
              <a:t>Dominant personalities or groups</a:t>
            </a:r>
          </a:p>
          <a:p>
            <a:pPr>
              <a:lnSpc>
                <a:spcPct val="150000"/>
              </a:lnSpc>
            </a:pPr>
            <a:r>
              <a:rPr lang="en-US" dirty="0" smtClean="0"/>
              <a:t>Inappropriate allocation of time to matters requiring discussion or debate</a:t>
            </a:r>
          </a:p>
          <a:p>
            <a:pPr>
              <a:lnSpc>
                <a:spcPct val="150000"/>
              </a:lnSpc>
            </a:pPr>
            <a:r>
              <a:rPr lang="en-US" dirty="0" smtClean="0"/>
              <a:t>Lack of preparation in advance of the meeting</a:t>
            </a:r>
          </a:p>
          <a:p>
            <a:pPr>
              <a:lnSpc>
                <a:spcPct val="150000"/>
              </a:lnSpc>
            </a:pPr>
            <a:r>
              <a:rPr lang="en-US" dirty="0" smtClean="0"/>
              <a:t>An unhelpful manner of presenting information to the board</a:t>
            </a:r>
          </a:p>
          <a:p>
            <a:pPr>
              <a:lnSpc>
                <a:spcPct val="150000"/>
              </a:lnSpc>
            </a:pPr>
            <a:r>
              <a:rPr lang="en-US" dirty="0" smtClean="0"/>
              <a:t>Fear</a:t>
            </a:r>
            <a:endParaRPr lang="en-US" dirty="0"/>
          </a:p>
        </p:txBody>
      </p:sp>
    </p:spTree>
    <p:extLst>
      <p:ext uri="{BB962C8B-B14F-4D97-AF65-F5344CB8AC3E}">
        <p14:creationId xmlns:p14="http://schemas.microsoft.com/office/powerpoint/2010/main" val="612203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Beyond 20 Seconds	- the independent mind 					of the board.				</a:t>
            </a:r>
            <a:endParaRPr lang="en-US" dirty="0"/>
          </a:p>
        </p:txBody>
      </p:sp>
      <p:sp>
        <p:nvSpPr>
          <p:cNvPr id="3" name="Content Placeholder 2"/>
          <p:cNvSpPr>
            <a:spLocks noGrp="1"/>
          </p:cNvSpPr>
          <p:nvPr>
            <p:ph idx="1"/>
          </p:nvPr>
        </p:nvSpPr>
        <p:spPr>
          <a:xfrm>
            <a:off x="5176684" y="2170623"/>
            <a:ext cx="5899355" cy="2017919"/>
          </a:xfrm>
        </p:spPr>
        <p:txBody>
          <a:bodyPr/>
          <a:lstStyle/>
          <a:p>
            <a:pPr marL="0" indent="0">
              <a:buNone/>
            </a:pPr>
            <a:endParaRPr lang="en-US" dirty="0" smtClean="0"/>
          </a:p>
          <a:p>
            <a:pPr marL="0" indent="0">
              <a:buNone/>
            </a:pPr>
            <a:r>
              <a:rPr lang="en-US" dirty="0" smtClean="0"/>
              <a:t>We cannot solve the problems of the 21</a:t>
            </a:r>
            <a:r>
              <a:rPr lang="en-US" baseline="30000" dirty="0" smtClean="0"/>
              <a:t>st</a:t>
            </a:r>
            <a:r>
              <a:rPr lang="en-US" dirty="0" smtClean="0"/>
              <a:t> century with the 20</a:t>
            </a:r>
            <a:r>
              <a:rPr lang="en-US" baseline="30000" dirty="0" smtClean="0"/>
              <a:t>th</a:t>
            </a:r>
            <a:r>
              <a:rPr lang="en-US" dirty="0" smtClean="0"/>
              <a:t> century mindset that created them. </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3393" y="1992262"/>
            <a:ext cx="3048000" cy="2667000"/>
          </a:xfrm>
          <a:prstGeom prst="rect">
            <a:avLst/>
          </a:prstGeom>
        </p:spPr>
      </p:pic>
    </p:spTree>
    <p:extLst>
      <p:ext uri="{BB962C8B-B14F-4D97-AF65-F5344CB8AC3E}">
        <p14:creationId xmlns:p14="http://schemas.microsoft.com/office/powerpoint/2010/main" val="1334953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Time to Think</a:t>
            </a:r>
            <a:endParaRPr lang="en-US" dirty="0"/>
          </a:p>
        </p:txBody>
      </p:sp>
      <p:sp>
        <p:nvSpPr>
          <p:cNvPr id="3" name="Content Placeholder 2"/>
          <p:cNvSpPr>
            <a:spLocks noGrp="1"/>
          </p:cNvSpPr>
          <p:nvPr>
            <p:ph idx="1"/>
          </p:nvPr>
        </p:nvSpPr>
        <p:spPr>
          <a:xfrm>
            <a:off x="4230329" y="1862292"/>
            <a:ext cx="5223387" cy="3447127"/>
          </a:xfrm>
        </p:spPr>
        <p:txBody>
          <a:bodyPr>
            <a:normAutofit/>
          </a:bodyPr>
          <a:lstStyle/>
          <a:p>
            <a:pPr marL="0" indent="0">
              <a:buNone/>
            </a:pPr>
            <a:endParaRPr lang="en-US" dirty="0" smtClean="0"/>
          </a:p>
          <a:p>
            <a:pPr marL="0" indent="0">
              <a:buNone/>
            </a:pPr>
            <a:r>
              <a:rPr lang="en-US" dirty="0" smtClean="0"/>
              <a:t>Everything </a:t>
            </a:r>
            <a:r>
              <a:rPr lang="en-US" dirty="0"/>
              <a:t>we do depends on the quality of the thinking we do first. Our thinking depends on the way we treat each other while we are thinking. </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6062" y="1941204"/>
            <a:ext cx="2613332" cy="3488933"/>
          </a:xfrm>
          <a:prstGeom prst="rect">
            <a:avLst/>
          </a:prstGeom>
        </p:spPr>
      </p:pic>
    </p:spTree>
    <p:extLst>
      <p:ext uri="{BB962C8B-B14F-4D97-AF65-F5344CB8AC3E}">
        <p14:creationId xmlns:p14="http://schemas.microsoft.com/office/powerpoint/2010/main" val="1091043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Ten Components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193818" y="1810877"/>
            <a:ext cx="6217317" cy="4351338"/>
          </a:xfrm>
        </p:spPr>
      </p:pic>
    </p:spTree>
    <p:extLst>
      <p:ext uri="{BB962C8B-B14F-4D97-AF65-F5344CB8AC3E}">
        <p14:creationId xmlns:p14="http://schemas.microsoft.com/office/powerpoint/2010/main" val="34711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FEAR</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711450" y="2255044"/>
            <a:ext cx="6769100" cy="3492500"/>
          </a:xfrm>
        </p:spPr>
      </p:pic>
    </p:spTree>
    <p:extLst>
      <p:ext uri="{BB962C8B-B14F-4D97-AF65-F5344CB8AC3E}">
        <p14:creationId xmlns:p14="http://schemas.microsoft.com/office/powerpoint/2010/main" val="49160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Two Worlds of Thinking</a:t>
            </a:r>
            <a:endParaRPr lang="en-US" dirty="0"/>
          </a:p>
        </p:txBody>
      </p:sp>
      <p:sp>
        <p:nvSpPr>
          <p:cNvPr id="4" name="Oval 3"/>
          <p:cNvSpPr/>
          <p:nvPr/>
        </p:nvSpPr>
        <p:spPr>
          <a:xfrm>
            <a:off x="2533338" y="2263515"/>
            <a:ext cx="2743200" cy="26082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988695" y="5631460"/>
            <a:ext cx="8214610" cy="369332"/>
          </a:xfrm>
          <a:prstGeom prst="rect">
            <a:avLst/>
          </a:prstGeom>
          <a:noFill/>
        </p:spPr>
        <p:txBody>
          <a:bodyPr wrap="square" rtlCol="0">
            <a:spAutoFit/>
          </a:bodyPr>
          <a:lstStyle/>
          <a:p>
            <a:r>
              <a:rPr lang="en-US" b="1" dirty="0" smtClean="0"/>
              <a:t>                Exchange Thinking                                             Independent Thinking</a:t>
            </a:r>
            <a:endParaRPr lang="en-US" b="1" dirty="0"/>
          </a:p>
        </p:txBody>
      </p:sp>
      <p:sp>
        <p:nvSpPr>
          <p:cNvPr id="9" name="Oval 8"/>
          <p:cNvSpPr/>
          <p:nvPr/>
        </p:nvSpPr>
        <p:spPr>
          <a:xfrm>
            <a:off x="7863840" y="2263515"/>
            <a:ext cx="182880" cy="26082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740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672</TotalTime>
  <Words>964</Words>
  <Application>Microsoft Macintosh PowerPoint</Application>
  <PresentationFormat>Widescreen</PresentationFormat>
  <Paragraphs>84</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Calibri Light</vt:lpstr>
      <vt:lpstr>Arial</vt:lpstr>
      <vt:lpstr>Office Theme</vt:lpstr>
      <vt:lpstr>Time to Think &amp; the Thinking Environment</vt:lpstr>
      <vt:lpstr>PowerPoint Presentation</vt:lpstr>
      <vt:lpstr>PowerPoint Presentation</vt:lpstr>
      <vt:lpstr>Airmic Study – Roads to Ruin</vt:lpstr>
      <vt:lpstr>Beyond 20 Seconds - the independent mind      of the board.    </vt:lpstr>
      <vt:lpstr>Time to Think</vt:lpstr>
      <vt:lpstr>The Ten Components</vt:lpstr>
      <vt:lpstr>FEAR</vt:lpstr>
      <vt:lpstr>Two Worlds of Thinking</vt:lpstr>
      <vt:lpstr>The Thinking Environment</vt:lpstr>
      <vt:lpstr>Time spent in meetings</vt:lpstr>
      <vt:lpstr>Thinking Pairs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mitzi wyman</dc:creator>
  <cp:lastModifiedBy>mitzi wyman</cp:lastModifiedBy>
  <cp:revision>12</cp:revision>
  <cp:lastPrinted>2015-10-06T08:11:47Z</cp:lastPrinted>
  <dcterms:created xsi:type="dcterms:W3CDTF">2015-10-05T20:58:29Z</dcterms:created>
  <dcterms:modified xsi:type="dcterms:W3CDTF">2015-10-06T08:15:04Z</dcterms:modified>
</cp:coreProperties>
</file>